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9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82" autoAdjust="0"/>
    <p:restoredTop sz="74635" autoAdjust="0"/>
  </p:normalViewPr>
  <p:slideViewPr>
    <p:cSldViewPr snapToGrid="0">
      <p:cViewPr varScale="1">
        <p:scale>
          <a:sx n="55" d="100"/>
          <a:sy n="55" d="100"/>
        </p:scale>
        <p:origin x="12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2552F2-83FB-4052-A222-085B5A8B26AB}" type="datetimeFigureOut">
              <a:rPr lang="ru-RU" smtClean="0"/>
              <a:t>16.05.2018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08D5C4-A24A-4031-BB94-8686DD5637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577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08D5C4-A24A-4031-BB94-8686DD5637A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19364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08D5C4-A24A-4031-BB94-8686DD5637A5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97783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 smtClean="0"/>
              <a:t>AB – raske parodontiit, diabeet,</a:t>
            </a:r>
            <a:r>
              <a:rPr lang="et-EE" baseline="0" dirty="0" smtClean="0"/>
              <a:t> lokaalselt taskudesse.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08D5C4-A24A-4031-BB94-8686DD5637A5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319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ESR</a:t>
            </a:r>
            <a:r>
              <a:rPr lang="et-EE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erütrotsüütide settereakstioon,</a:t>
            </a:r>
            <a:endParaRPr lang="et-EE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Заболевания пародонта, как и всякие хронические инфекции, способствуют распространению патогенных микроорганизмов и их продуктов по всему организму,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иммуновоспалительной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реакции. Все эти факторы могут приводить как к развитию атеросклероза, так и к разрывам холестериновых бляшек у больных. Атеросклероз, как известно, является причиной сердечно-сосудистых заболеваний.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08D5C4-A24A-4031-BB94-8686DD5637A5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55118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t-EE" dirty="0" smtClean="0"/>
              <a:t>Pole leitud seost parodontiit</a:t>
            </a:r>
            <a:r>
              <a:rPr lang="et-EE" baseline="0" dirty="0" smtClean="0"/>
              <a:t> ja tserebrovask.häirega.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t-EE" dirty="0" smtClean="0"/>
              <a:t> (2) – Diabeet – tsütokiin-indutseeritud insuliinresisteentsus.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t-EE" dirty="0" smtClean="0"/>
              <a:t>Tüsedus – süsteemne põletik</a:t>
            </a:r>
            <a:r>
              <a:rPr lang="et-EE" baseline="0" dirty="0" smtClean="0"/>
              <a:t> (TNFa).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t-EE" baseline="0" dirty="0" smtClean="0"/>
              <a:t>Lipiidid -  plasmas triglütseriidide ja kolesterooli tõus.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t-EE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t-EE" dirty="0" smtClean="0"/>
              <a:t>Paljudes</a:t>
            </a:r>
            <a:r>
              <a:rPr lang="et-EE" baseline="0" dirty="0" smtClean="0"/>
              <a:t> uuringutes leiti, et </a:t>
            </a:r>
            <a:r>
              <a:rPr lang="et-E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teroskleroo</a:t>
            </a:r>
            <a:r>
              <a:rPr lang="et-E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prevaleerib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patsientidel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krooniliste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põletikuliste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haigustega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et-E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lisaks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periodontiidile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siia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kuuluvad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reumatoidartriit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psoriaas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kroonilise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respiratoorsed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kuseteede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infektsioonid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08D5C4-A24A-4031-BB94-8686DD5637A5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80864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 smtClean="0"/>
              <a:t>thiazide-type diuretics, angiotensin-converting enzyme inhibitors, angiotensin receptor blockers, direct renin inhibitors, blockers, and calcium channel blockers.</a:t>
            </a:r>
          </a:p>
          <a:p>
            <a:endParaRPr lang="et-EE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08D5C4-A24A-4031-BB94-8686DD5637A5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08529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Заболевания пародонта представляют собой воспаление тканей пародонта, причиной которого является образование биопленки (зубного налета), имеющей сложный </a:t>
            </a:r>
            <a:r>
              <a:rPr lang="ru-RU" dirty="0" err="1" smtClean="0"/>
              <a:t>полимикробный</a:t>
            </a:r>
            <a:r>
              <a:rPr lang="ru-RU" dirty="0" smtClean="0"/>
              <a:t> состав [9]. Процесс потери зубодесневого соединения и образования патологического </a:t>
            </a:r>
            <a:r>
              <a:rPr lang="ru-RU" dirty="0" err="1" smtClean="0"/>
              <a:t>пародонтального</a:t>
            </a:r>
            <a:r>
              <a:rPr lang="ru-RU" dirty="0" smtClean="0"/>
              <a:t> кармана (одного из характерных признаков пародонтита) сопряжен со значительным экологическим сдвигом в составе биопленки и выраженным размножением бактерий, в результате чего концентрация бактерий в одиночно взятом патологическом кармане повышается до 10</a:t>
            </a:r>
            <a:r>
              <a:rPr lang="ru-RU" baseline="30000" dirty="0" smtClean="0"/>
              <a:t>9</a:t>
            </a:r>
            <a:r>
              <a:rPr lang="ru-RU" dirty="0" smtClean="0"/>
              <a:t>–10</a:t>
            </a:r>
            <a:r>
              <a:rPr lang="ru-RU" baseline="30000" dirty="0" smtClean="0"/>
              <a:t>10</a:t>
            </a:r>
            <a:r>
              <a:rPr lang="ru-RU" dirty="0" smtClean="0"/>
              <a:t> КОЕ/мл. Разрушенная эпителиальная выстилка </a:t>
            </a:r>
            <a:r>
              <a:rPr lang="ru-RU" dirty="0" err="1" smtClean="0"/>
              <a:t>пародонтальных</a:t>
            </a:r>
            <a:r>
              <a:rPr lang="ru-RU" dirty="0" smtClean="0"/>
              <a:t> карманов, представляющая существенную площадь при </a:t>
            </a:r>
            <a:r>
              <a:rPr lang="ru-RU" dirty="0" err="1" smtClean="0"/>
              <a:t>генерализованном</a:t>
            </a:r>
            <a:r>
              <a:rPr lang="ru-RU" dirty="0" smtClean="0"/>
              <a:t> пародонтите [10], является входными воротами, через которые </a:t>
            </a:r>
            <a:r>
              <a:rPr lang="ru-RU" dirty="0" err="1" smtClean="0"/>
              <a:t>липополисахариды</a:t>
            </a:r>
            <a:r>
              <a:rPr lang="ru-RU" dirty="0" smtClean="0"/>
              <a:t> и другие антигенные структуры бактериального происхождения, включая </a:t>
            </a:r>
            <a:r>
              <a:rPr lang="ru-RU" dirty="0" err="1" smtClean="0"/>
              <a:t>фимбрии</a:t>
            </a:r>
            <a:r>
              <a:rPr lang="ru-RU" dirty="0" smtClean="0"/>
              <a:t> и везикулы, напрямую воздействуют на подлежащие ткани, вызывая развитие местной воспалительной реакции [11], а также попадают в микрососудистое русло тканей пародонта и в системный кровоток. Все чаще говорится о том, что при пародонтите такие ежедневные манипуляции, как жевание и чистка зубов [12, 13], а также инвазивные терапевтические вмешательства в полости рта [14, 15] могут приводить к частой транзиторной бактериемии. Как следствие, гематогенная диссеминация бактерий приводит к обсеменению отдаленных органов и тканей, таких как клапаны сердца или суставы, вызывая хроническое системное воспаление, которое считается одним из важных патогенетических механизмов развития атеросклероза сосудов [16, 17]. Важно отметить, что медиаторы, вызывающие воспаление в тканях пародонта [18], также могут разноситься по всему организму с током крови.</a:t>
            </a:r>
          </a:p>
          <a:p>
            <a:endParaRPr lang="et-EE" dirty="0" smtClean="0"/>
          </a:p>
          <a:p>
            <a:endParaRPr lang="et-EE" dirty="0" smtClean="0"/>
          </a:p>
          <a:p>
            <a:r>
              <a:rPr lang="ru-RU" dirty="0" smtClean="0"/>
              <a:t>Центральная роль влияния инфекции/воспаления пародонта как фактора риска в развитии атеросклероза сосудов объясняется положением «активация эндотелия сосудов» [19]. Вкратце это можно объяснить следующим образом: циркулирующие продукты жизнедеятельности бактерий, а также воспалительные цитокины и </a:t>
            </a:r>
            <a:r>
              <a:rPr lang="ru-RU" dirty="0" err="1" smtClean="0"/>
              <a:t>хемокины</a:t>
            </a:r>
            <a:r>
              <a:rPr lang="ru-RU" dirty="0" smtClean="0"/>
              <a:t> изменяют регуляцию поверхностных рецепторов клеток эндотелиальной выстилки и приводят к выраженной адгезии молекул. В результате моноциты периферической крови задерживаются и в последующем </a:t>
            </a:r>
            <a:r>
              <a:rPr lang="ru-RU" dirty="0" err="1" smtClean="0"/>
              <a:t>адгезируются</a:t>
            </a:r>
            <a:r>
              <a:rPr lang="ru-RU" dirty="0" smtClean="0"/>
              <a:t> к эндотелию сосудов, мигрируют в субэндотелиальное пространство и становятся тканевыми макрофагами. Антитела, вырабатываемые организмом-хозяином и направленные против специфичных белков бактерий (включая так называемые белки теплового шока, являющиеся эволюционными и устойчивыми, а также имеющие высокую степень сродства с белками организма-хозяина), частично выступают в качестве </a:t>
            </a:r>
            <a:r>
              <a:rPr lang="ru-RU" dirty="0" err="1" smtClean="0"/>
              <a:t>аутоантител</a:t>
            </a:r>
            <a:r>
              <a:rPr lang="ru-RU" dirty="0" smtClean="0"/>
              <a:t> и вызывают </a:t>
            </a:r>
            <a:r>
              <a:rPr lang="ru-RU" dirty="0" err="1" smtClean="0"/>
              <a:t>апоптозное</a:t>
            </a:r>
            <a:r>
              <a:rPr lang="ru-RU" dirty="0" smtClean="0"/>
              <a:t> разрушение эндотелиальных клеток сосудов.</a:t>
            </a:r>
          </a:p>
          <a:p>
            <a:r>
              <a:rPr lang="ru-RU" dirty="0" smtClean="0"/>
              <a:t>У пациентов с пародонтитом по сравнению с людьми со здоровым пародонтом определяется более высокий уровень медиаторов воспаления в сыворотке крови, включая С-реактивный белок (СРБ) — медиатор острой фазы воспаления, связанный с развитием осложнений сердечно-сосудистых заболеваний.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08D5C4-A24A-4031-BB94-8686DD5637A5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6085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5/16/2018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t-EE" dirty="0" smtClean="0"/>
              <a:t>Parodontiit ja ateroskleroos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1658256"/>
          </a:xfrm>
        </p:spPr>
        <p:txBody>
          <a:bodyPr>
            <a:normAutofit/>
          </a:bodyPr>
          <a:lstStyle/>
          <a:p>
            <a:r>
              <a:rPr lang="et-EE" dirty="0" smtClean="0"/>
              <a:t>Jana Jakovleva</a:t>
            </a:r>
          </a:p>
          <a:p>
            <a:r>
              <a:rPr lang="et-EE" dirty="0" smtClean="0"/>
              <a:t>Suu- ja hambahaigused II</a:t>
            </a:r>
          </a:p>
          <a:p>
            <a:r>
              <a:rPr lang="et-EE" dirty="0" smtClean="0"/>
              <a:t>Tartu 2018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42956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Kliinilised</a:t>
            </a:r>
            <a:r>
              <a:rPr lang="en-US" dirty="0" smtClean="0"/>
              <a:t> </a:t>
            </a:r>
            <a:r>
              <a:rPr lang="en-US" dirty="0" err="1" smtClean="0"/>
              <a:t>soovitused</a:t>
            </a:r>
            <a:r>
              <a:rPr lang="en-US" dirty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1. </a:t>
            </a:r>
            <a:r>
              <a:rPr lang="en-US" dirty="0" err="1" smtClean="0"/>
              <a:t>Patsiente</a:t>
            </a:r>
            <a:r>
              <a:rPr lang="en-US" dirty="0" smtClean="0"/>
              <a:t> </a:t>
            </a:r>
            <a:r>
              <a:rPr lang="en-US" dirty="0" err="1" smtClean="0"/>
              <a:t>parodontiidiga</a:t>
            </a:r>
            <a:r>
              <a:rPr lang="en-US" dirty="0" smtClean="0"/>
              <a:t> </a:t>
            </a:r>
            <a:r>
              <a:rPr lang="en-US" dirty="0" err="1" smtClean="0"/>
              <a:t>tuleb</a:t>
            </a:r>
            <a:r>
              <a:rPr lang="en-US" dirty="0" smtClean="0"/>
              <a:t> </a:t>
            </a:r>
            <a:r>
              <a:rPr lang="en-US" dirty="0" err="1" smtClean="0"/>
              <a:t>teavitada</a:t>
            </a:r>
            <a:r>
              <a:rPr lang="en-US" dirty="0" smtClean="0"/>
              <a:t>, et </a:t>
            </a:r>
            <a:r>
              <a:rPr lang="en-US" dirty="0" err="1" smtClean="0"/>
              <a:t>nendel</a:t>
            </a:r>
            <a:r>
              <a:rPr lang="en-US" dirty="0" smtClean="0"/>
              <a:t> on k</a:t>
            </a:r>
            <a:r>
              <a:rPr lang="et-EE" dirty="0" smtClean="0"/>
              <a:t>õrgem risk haigestuda ateroskleroosi,</a:t>
            </a:r>
          </a:p>
          <a:p>
            <a:pPr marL="0" indent="0">
              <a:buNone/>
            </a:pPr>
            <a:r>
              <a:rPr lang="et-EE" dirty="0" smtClean="0"/>
              <a:t>2.</a:t>
            </a:r>
            <a:r>
              <a:rPr lang="ru-RU" dirty="0" smtClean="0"/>
              <a:t> </a:t>
            </a:r>
            <a:r>
              <a:rPr lang="en-US" dirty="0" smtClean="0"/>
              <a:t>P</a:t>
            </a:r>
            <a:r>
              <a:rPr lang="et-EE" dirty="0" smtClean="0"/>
              <a:t>arodontiidiga p</a:t>
            </a:r>
            <a:r>
              <a:rPr lang="en-US" dirty="0" err="1" smtClean="0"/>
              <a:t>atsiente</a:t>
            </a:r>
            <a:r>
              <a:rPr lang="en-US" dirty="0" smtClean="0"/>
              <a:t>, </a:t>
            </a:r>
            <a:r>
              <a:rPr lang="en-US" dirty="0" err="1" smtClean="0"/>
              <a:t>kes</a:t>
            </a:r>
            <a:r>
              <a:rPr lang="en-US" dirty="0" smtClean="0"/>
              <a:t> </a:t>
            </a:r>
            <a:r>
              <a:rPr lang="en-US" dirty="0" err="1" smtClean="0"/>
              <a:t>suitsetavad</a:t>
            </a:r>
            <a:r>
              <a:rPr lang="en-US" dirty="0" smtClean="0"/>
              <a:t>, </a:t>
            </a:r>
            <a:r>
              <a:rPr lang="en-US" dirty="0" err="1" smtClean="0"/>
              <a:t>kellel</a:t>
            </a:r>
            <a:r>
              <a:rPr lang="en-US" dirty="0" smtClean="0"/>
              <a:t> </a:t>
            </a:r>
            <a:r>
              <a:rPr lang="en-US" dirty="0" err="1" smtClean="0"/>
              <a:t>esineb</a:t>
            </a:r>
            <a:r>
              <a:rPr lang="en-US" dirty="0" smtClean="0"/>
              <a:t> d</a:t>
            </a:r>
            <a:r>
              <a:rPr lang="et-EE" dirty="0" smtClean="0"/>
              <a:t>üslipideemia, </a:t>
            </a:r>
            <a:r>
              <a:rPr lang="en-US" dirty="0" err="1" smtClean="0"/>
              <a:t>kellel</a:t>
            </a:r>
            <a:r>
              <a:rPr lang="en-US" dirty="0" smtClean="0"/>
              <a:t> </a:t>
            </a:r>
            <a:r>
              <a:rPr lang="en-US" dirty="0" err="1" smtClean="0"/>
              <a:t>sugulased</a:t>
            </a:r>
            <a:r>
              <a:rPr lang="en-US" dirty="0" smtClean="0"/>
              <a:t> p</a:t>
            </a:r>
            <a:r>
              <a:rPr lang="et-EE" dirty="0" smtClean="0"/>
              <a:t>õevad KVH</a:t>
            </a:r>
            <a:r>
              <a:rPr lang="en-US" dirty="0"/>
              <a:t>,</a:t>
            </a:r>
            <a:r>
              <a:rPr lang="et-EE" dirty="0" smtClean="0"/>
              <a:t> tuleb suunata </a:t>
            </a:r>
            <a:r>
              <a:rPr lang="en-US" dirty="0" err="1" smtClean="0"/>
              <a:t>uuringule</a:t>
            </a:r>
            <a:r>
              <a:rPr lang="et-EE" dirty="0" smtClean="0"/>
              <a:t> – CRV, triglütseriidid, kolesterol</a:t>
            </a:r>
            <a:r>
              <a:rPr lang="et-EE" dirty="0"/>
              <a:t> </a:t>
            </a:r>
            <a:r>
              <a:rPr lang="en-US" dirty="0" smtClean="0"/>
              <a:t>(</a:t>
            </a:r>
            <a:r>
              <a:rPr lang="et-EE" dirty="0" smtClean="0"/>
              <a:t>iga 12 kuu tagant),</a:t>
            </a:r>
          </a:p>
          <a:p>
            <a:pPr marL="0" indent="0">
              <a:buNone/>
            </a:pPr>
            <a:r>
              <a:rPr lang="et-EE" dirty="0" smtClean="0"/>
              <a:t>3. Patsiendid parodontiidiga peavad loobuma suitsetamisest,</a:t>
            </a:r>
          </a:p>
          <a:p>
            <a:pPr marL="0" indent="0">
              <a:buNone/>
            </a:pPr>
            <a:r>
              <a:rPr lang="et-EE" dirty="0" smtClean="0"/>
              <a:t>4. VR &lt;140/90 mmHg; </a:t>
            </a:r>
            <a:r>
              <a:rPr lang="et-EE" b="1" dirty="0" smtClean="0"/>
              <a:t>diabeetikutel, neeruhaigetel, KVH &lt;130/80 mmHg.</a:t>
            </a:r>
          </a:p>
          <a:p>
            <a:endParaRPr lang="et-EE" b="1" dirty="0" smtClean="0"/>
          </a:p>
        </p:txBody>
      </p:sp>
    </p:spTree>
    <p:extLst>
      <p:ext uri="{BB962C8B-B14F-4D97-AF65-F5344CB8AC3E}">
        <p14:creationId xmlns:p14="http://schemas.microsoft.com/office/powerpoint/2010/main" val="43825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Kasutatud kirjandus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Vincent E</a:t>
            </a:r>
            <a:r>
              <a:rPr lang="en-US" b="1" dirty="0" smtClean="0"/>
              <a:t>.</a:t>
            </a:r>
            <a:r>
              <a:rPr lang="et-EE" b="1" dirty="0" smtClean="0"/>
              <a:t> et al. (2009), </a:t>
            </a:r>
            <a:r>
              <a:rPr lang="en-US" dirty="0" smtClean="0"/>
              <a:t>The </a:t>
            </a:r>
            <a:r>
              <a:rPr lang="en-US" dirty="0"/>
              <a:t>American Journal of Cardiology and </a:t>
            </a:r>
            <a:r>
              <a:rPr lang="en-US" dirty="0" smtClean="0"/>
              <a:t>Journal</a:t>
            </a:r>
            <a:r>
              <a:rPr lang="et-EE" dirty="0" smtClean="0"/>
              <a:t> </a:t>
            </a:r>
            <a:r>
              <a:rPr lang="en-US" dirty="0" smtClean="0"/>
              <a:t>of </a:t>
            </a:r>
            <a:r>
              <a:rPr lang="en-US" dirty="0"/>
              <a:t>Periodontology Editors’ Consensus: </a:t>
            </a:r>
            <a:r>
              <a:rPr lang="en-US" dirty="0" smtClean="0"/>
              <a:t>Periodontitis</a:t>
            </a:r>
            <a:r>
              <a:rPr lang="et-EE" dirty="0" smtClean="0"/>
              <a:t> </a:t>
            </a:r>
            <a:r>
              <a:rPr lang="en-US" dirty="0" smtClean="0"/>
              <a:t>and </a:t>
            </a:r>
            <a:r>
              <a:rPr lang="en-US" dirty="0"/>
              <a:t>Atherosclerotic Cardiovascular </a:t>
            </a:r>
            <a:r>
              <a:rPr lang="en-US" dirty="0" err="1" smtClean="0"/>
              <a:t>Diseaser</a:t>
            </a:r>
            <a:r>
              <a:rPr lang="et-EE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922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Sissejuhatus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/>
              <a:t>Tänapäeval </a:t>
            </a:r>
            <a:r>
              <a:rPr lang="et-EE" b="1" dirty="0" smtClean="0"/>
              <a:t>põletikku</a:t>
            </a:r>
            <a:r>
              <a:rPr lang="et-EE" dirty="0" smtClean="0"/>
              <a:t> peetakse oluliseks mehhanismiks krooniliste haiguste mehhanismis, hüpertensioonis, diabeedis, artriidis, prosiaasis, </a:t>
            </a:r>
            <a:r>
              <a:rPr lang="et-EE" b="1" dirty="0" smtClean="0"/>
              <a:t>arterite ateroskleroosis ja parodontiidis.</a:t>
            </a:r>
          </a:p>
          <a:p>
            <a:endParaRPr lang="et-EE" b="1" dirty="0"/>
          </a:p>
          <a:p>
            <a:r>
              <a:rPr lang="et-EE" dirty="0" smtClean="0"/>
              <a:t>Antud artikli eesmärk on parandada tervishoiutöötajate, eriti kardioloogide ja parodontoloogide arusaamist </a:t>
            </a:r>
            <a:r>
              <a:rPr lang="et-EE" b="1" dirty="0" smtClean="0"/>
              <a:t>ateroskleroosi ja parodontiidi vahelisest seosest, </a:t>
            </a:r>
            <a:r>
              <a:rPr lang="et-EE" dirty="0" smtClean="0"/>
              <a:t>samuti eesmärgiks on vähendada riski primaarse ja sekundraatse ateroskleroosi esinemile parodondi häirega patsienditel.</a:t>
            </a:r>
          </a:p>
          <a:p>
            <a:endParaRPr lang="et-EE" b="1" dirty="0"/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839775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15640" y="261452"/>
            <a:ext cx="8610600" cy="1293028"/>
          </a:xfrm>
        </p:spPr>
        <p:txBody>
          <a:bodyPr/>
          <a:lstStyle/>
          <a:p>
            <a:r>
              <a:rPr lang="et-EE" b="1" dirty="0" smtClean="0"/>
              <a:t>Parodontiit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4360" y="1600200"/>
            <a:ext cx="11231880" cy="512064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t-EE" dirty="0" smtClean="0"/>
              <a:t>Bakteriaalne krooniline põletikuline häire, mis kahjustab kinnituskudet ja alveolaarluud.</a:t>
            </a:r>
          </a:p>
          <a:p>
            <a:r>
              <a:rPr lang="et-EE" dirty="0" smtClean="0"/>
              <a:t>Parodontiiti iseloomustavad mittespetsiifilised sümptomid:</a:t>
            </a:r>
          </a:p>
          <a:p>
            <a:pPr marL="0" indent="0">
              <a:buNone/>
            </a:pPr>
            <a:endParaRPr lang="et-EE" dirty="0" smtClean="0"/>
          </a:p>
          <a:p>
            <a:pPr marL="0" indent="0">
              <a:buNone/>
            </a:pPr>
            <a:r>
              <a:rPr lang="ru-RU" dirty="0" smtClean="0"/>
              <a:t>-</a:t>
            </a:r>
            <a:r>
              <a:rPr lang="en-US" dirty="0" smtClean="0"/>
              <a:t> </a:t>
            </a:r>
            <a:r>
              <a:rPr lang="et-EE" dirty="0" smtClean="0"/>
              <a:t>  </a:t>
            </a:r>
            <a:r>
              <a:rPr lang="et-EE" dirty="0" smtClean="0"/>
              <a:t>Tursunud, veritsevad(spontaanselt </a:t>
            </a:r>
            <a:r>
              <a:rPr lang="et-EE" dirty="0" smtClean="0"/>
              <a:t>või peale harjamist</a:t>
            </a:r>
            <a:r>
              <a:rPr lang="et-EE" dirty="0" smtClean="0"/>
              <a:t>), </a:t>
            </a:r>
            <a:r>
              <a:rPr lang="et-EE" dirty="0" smtClean="0"/>
              <a:t>hellad igemed,</a:t>
            </a:r>
            <a:endParaRPr lang="ru-RU" dirty="0" smtClean="0"/>
          </a:p>
          <a:p>
            <a:pPr>
              <a:buFontTx/>
              <a:buChar char="-"/>
            </a:pPr>
            <a:r>
              <a:rPr lang="en-US" dirty="0" err="1" smtClean="0"/>
              <a:t>Paljastunud</a:t>
            </a:r>
            <a:r>
              <a:rPr lang="en-US" dirty="0" smtClean="0"/>
              <a:t> </a:t>
            </a:r>
            <a:r>
              <a:rPr lang="en-US" dirty="0" err="1" smtClean="0"/>
              <a:t>kaelad</a:t>
            </a:r>
            <a:r>
              <a:rPr lang="en-US" dirty="0" smtClean="0"/>
              <a:t> ja </a:t>
            </a:r>
            <a:r>
              <a:rPr lang="en-US" dirty="0" err="1" smtClean="0"/>
              <a:t>juured</a:t>
            </a:r>
            <a:r>
              <a:rPr lang="en-US" dirty="0" smtClean="0"/>
              <a:t>.</a:t>
            </a:r>
          </a:p>
          <a:p>
            <a:pPr>
              <a:buFontTx/>
              <a:buChar char="-"/>
            </a:pPr>
            <a:r>
              <a:rPr lang="en-US" dirty="0" err="1" smtClean="0"/>
              <a:t>Suurenenud</a:t>
            </a:r>
            <a:r>
              <a:rPr lang="en-US" dirty="0" smtClean="0"/>
              <a:t> </a:t>
            </a:r>
            <a:r>
              <a:rPr lang="en-US" dirty="0" err="1" smtClean="0"/>
              <a:t>hammaste</a:t>
            </a:r>
            <a:r>
              <a:rPr lang="en-US" dirty="0" smtClean="0"/>
              <a:t> </a:t>
            </a:r>
            <a:r>
              <a:rPr lang="en-US" dirty="0" err="1" smtClean="0"/>
              <a:t>vahemik</a:t>
            </a:r>
            <a:r>
              <a:rPr lang="et-EE" dirty="0"/>
              <a:t> </a:t>
            </a:r>
            <a:r>
              <a:rPr lang="et-EE" dirty="0" smtClean="0"/>
              <a:t>e treem,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M</a:t>
            </a:r>
            <a:r>
              <a:rPr lang="et-EE" dirty="0" smtClean="0"/>
              <a:t>äda eritumine igemest,</a:t>
            </a:r>
          </a:p>
          <a:p>
            <a:pPr>
              <a:buFontTx/>
              <a:buChar char="-"/>
            </a:pPr>
            <a:r>
              <a:rPr lang="et-EE" dirty="0" smtClean="0"/>
              <a:t>Hammaste kadu,</a:t>
            </a:r>
          </a:p>
          <a:p>
            <a:pPr>
              <a:buFontTx/>
              <a:buChar char="-"/>
            </a:pPr>
            <a:r>
              <a:rPr lang="et-EE" dirty="0" smtClean="0"/>
              <a:t>Suurenenud hammaste </a:t>
            </a:r>
            <a:r>
              <a:rPr lang="et-EE" dirty="0" smtClean="0"/>
              <a:t>liikuvus,</a:t>
            </a:r>
            <a:endParaRPr lang="et-EE" dirty="0" smtClean="0"/>
          </a:p>
          <a:p>
            <a:pPr>
              <a:buFontTx/>
              <a:buChar char="-"/>
            </a:pPr>
            <a:r>
              <a:rPr lang="et-EE" dirty="0" smtClean="0"/>
              <a:t>Halitoos,</a:t>
            </a:r>
          </a:p>
          <a:p>
            <a:pPr>
              <a:buFontTx/>
              <a:buChar char="-"/>
            </a:pPr>
            <a:r>
              <a:rPr lang="et-EE" dirty="0" smtClean="0"/>
              <a:t>Spontanne valu söömise ajal.</a:t>
            </a:r>
            <a:endParaRPr lang="en-US" dirty="0" smtClean="0"/>
          </a:p>
          <a:p>
            <a:endParaRPr lang="et-EE" dirty="0" smtClean="0"/>
          </a:p>
          <a:p>
            <a:endParaRPr lang="et-EE" dirty="0" smtClean="0"/>
          </a:p>
          <a:p>
            <a:r>
              <a:rPr lang="et-EE" dirty="0" smtClean="0"/>
              <a:t>Patsiendid kroonilise parodontiidiga on tavaliselt </a:t>
            </a:r>
            <a:r>
              <a:rPr lang="et-EE" dirty="0" smtClean="0"/>
              <a:t>asümptomaatilised</a:t>
            </a:r>
            <a:r>
              <a:rPr lang="et-EE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83920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Patofüsioloogia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u="sng" dirty="0" smtClean="0"/>
              <a:t>Parodontiit</a:t>
            </a:r>
            <a:r>
              <a:rPr lang="et-EE" dirty="0" smtClean="0"/>
              <a:t> algab </a:t>
            </a:r>
            <a:r>
              <a:rPr lang="et-EE" b="1" dirty="0" smtClean="0"/>
              <a:t>bakteriaalsest infektsioonist</a:t>
            </a:r>
            <a:r>
              <a:rPr lang="et-EE" dirty="0" smtClean="0"/>
              <a:t>, millele järgneb </a:t>
            </a:r>
            <a:r>
              <a:rPr lang="et-EE" b="1" dirty="0" smtClean="0"/>
              <a:t>pehmete </a:t>
            </a:r>
            <a:r>
              <a:rPr lang="et-EE" dirty="0" smtClean="0"/>
              <a:t>kudede destruktsioon, põhjustatud </a:t>
            </a:r>
            <a:r>
              <a:rPr lang="et-EE" dirty="0" smtClean="0">
                <a:solidFill>
                  <a:srgbClr val="FF0000"/>
                </a:solidFill>
              </a:rPr>
              <a:t>leukotsüütide, tsütokiinide, eukosanoidide, maatriksmetalloproteinaaside hüperaktivatsioonist </a:t>
            </a:r>
            <a:r>
              <a:rPr lang="et-EE" dirty="0" smtClean="0"/>
              <a:t>-&gt; mis omakorda toovad </a:t>
            </a:r>
            <a:r>
              <a:rPr lang="et-EE" b="1" dirty="0" smtClean="0"/>
              <a:t>sidekoe</a:t>
            </a:r>
            <a:r>
              <a:rPr lang="et-EE" dirty="0" smtClean="0"/>
              <a:t> ja </a:t>
            </a:r>
            <a:r>
              <a:rPr lang="et-EE" b="1" dirty="0" smtClean="0"/>
              <a:t>luukoe</a:t>
            </a:r>
            <a:r>
              <a:rPr lang="et-EE" dirty="0" smtClean="0"/>
              <a:t> destruktsioonini. (G- anaeroobid – </a:t>
            </a:r>
            <a:r>
              <a:rPr lang="et-EE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Porphyromonas gingivalis, Treponema denticola, Tannerella forsythia – need aktiveerivad organismi immuuno-põletikulist </a:t>
            </a:r>
            <a:r>
              <a:rPr lang="et-EE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protsessi).</a:t>
            </a:r>
            <a:endParaRPr lang="et-EE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et-EE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t-EE" dirty="0" smtClean="0"/>
              <a:t>Keskonna- ja geneetilised faktorid (</a:t>
            </a:r>
            <a:r>
              <a:rPr lang="et-EE" b="1" i="1" dirty="0" smtClean="0"/>
              <a:t>diabetes mellitus</a:t>
            </a:r>
            <a:r>
              <a:rPr lang="et-EE" b="1" dirty="0" smtClean="0"/>
              <a:t>, suitsetamine</a:t>
            </a:r>
            <a:r>
              <a:rPr lang="et-EE" dirty="0" smtClean="0"/>
              <a:t>) kiirendavad põletikulisi protsesse.</a:t>
            </a:r>
          </a:p>
          <a:p>
            <a:endParaRPr lang="et-EE" dirty="0" smtClean="0"/>
          </a:p>
          <a:p>
            <a:endParaRPr lang="et-EE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1348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Riskifaktorid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t-EE" b="1" dirty="0" smtClean="0"/>
              <a:t>Suitsetamine, diabeet, geneetilised eelsoodumused, ärevused, depressioon, rasvumus, füüsikaline inaktiivsus.</a:t>
            </a:r>
          </a:p>
          <a:p>
            <a:r>
              <a:rPr lang="et-EE" u="sng" dirty="0" smtClean="0"/>
              <a:t>Suitsetajatel</a:t>
            </a:r>
            <a:r>
              <a:rPr lang="et-EE" dirty="0" smtClean="0"/>
              <a:t> risk on </a:t>
            </a:r>
            <a:r>
              <a:rPr lang="et-EE" b="1" dirty="0" smtClean="0"/>
              <a:t>7 korda </a:t>
            </a:r>
            <a:r>
              <a:rPr lang="et-EE" dirty="0" smtClean="0"/>
              <a:t>kõrgem alveolaarluu kadumiseks, suurenenud subgingivaalse infektsiooni risk, tsütokiinide ja TNFa tase on kõrge, häiritud kollageeni metabolism ning haavade paranemine.</a:t>
            </a:r>
          </a:p>
          <a:p>
            <a:r>
              <a:rPr lang="et-EE" u="sng" dirty="0" smtClean="0"/>
              <a:t>Diabeetikutel</a:t>
            </a:r>
            <a:r>
              <a:rPr lang="et-EE" dirty="0" smtClean="0"/>
              <a:t> esineb </a:t>
            </a:r>
            <a:r>
              <a:rPr lang="et-EE" b="1" dirty="0" smtClean="0"/>
              <a:t>2,5 korda </a:t>
            </a:r>
            <a:r>
              <a:rPr lang="et-EE" dirty="0" smtClean="0"/>
              <a:t>sagedasem.</a:t>
            </a:r>
          </a:p>
          <a:p>
            <a:r>
              <a:rPr lang="et-EE" dirty="0" smtClean="0"/>
              <a:t>Umbes 50% kroonilistest parodontiitidest on </a:t>
            </a:r>
            <a:r>
              <a:rPr lang="et-EE" u="sng" dirty="0" smtClean="0"/>
              <a:t>geneetilise</a:t>
            </a:r>
            <a:r>
              <a:rPr lang="et-EE" dirty="0" smtClean="0"/>
              <a:t> </a:t>
            </a:r>
            <a:r>
              <a:rPr lang="et-EE" dirty="0" smtClean="0"/>
              <a:t>päritoluga</a:t>
            </a:r>
            <a:r>
              <a:rPr lang="et-EE" dirty="0" smtClean="0"/>
              <a:t> </a:t>
            </a:r>
            <a:r>
              <a:rPr lang="et-EE" dirty="0" smtClean="0"/>
              <a:t>(</a:t>
            </a:r>
            <a:r>
              <a:rPr lang="et-EE" dirty="0" smtClean="0">
                <a:solidFill>
                  <a:srgbClr val="FF0000"/>
                </a:solidFill>
              </a:rPr>
              <a:t>IL-1 geen</a:t>
            </a:r>
            <a:r>
              <a:rPr lang="et-EE" dirty="0" smtClean="0"/>
              <a:t>).</a:t>
            </a:r>
            <a:endParaRPr lang="et-EE" dirty="0"/>
          </a:p>
          <a:p>
            <a:endParaRPr lang="et-EE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54220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Ravi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t-EE" dirty="0" smtClean="0"/>
              <a:t>Kõik vajalik ravi on suunatud </a:t>
            </a:r>
            <a:r>
              <a:rPr lang="et-EE" b="1" dirty="0" smtClean="0"/>
              <a:t>põletiku vähendamisele</a:t>
            </a:r>
            <a:r>
              <a:rPr lang="et-EE" dirty="0" smtClean="0"/>
              <a:t>, </a:t>
            </a:r>
            <a:r>
              <a:rPr lang="et-EE" b="1" dirty="0" smtClean="0"/>
              <a:t>kinnituskudede taastamisele:</a:t>
            </a:r>
          </a:p>
          <a:p>
            <a:r>
              <a:rPr lang="et-EE" u="sng" dirty="0"/>
              <a:t>B</a:t>
            </a:r>
            <a:r>
              <a:rPr lang="et-EE" u="sng" dirty="0" smtClean="0"/>
              <a:t>iofilmi eemaldamine </a:t>
            </a:r>
            <a:r>
              <a:rPr lang="et-EE" dirty="0" smtClean="0"/>
              <a:t>juurepinnalt, </a:t>
            </a:r>
            <a:r>
              <a:rPr lang="et-EE" u="sng" dirty="0" smtClean="0"/>
              <a:t>suuhügieeni</a:t>
            </a:r>
            <a:r>
              <a:rPr lang="et-EE" dirty="0" smtClean="0"/>
              <a:t> parandamine, selleks et saada bakterite arvu kontrolli alla.</a:t>
            </a:r>
          </a:p>
          <a:p>
            <a:endParaRPr lang="et-EE" dirty="0"/>
          </a:p>
          <a:p>
            <a:r>
              <a:rPr lang="et-EE" u="sng" dirty="0" smtClean="0"/>
              <a:t>Süsteemsed antibiootikumid </a:t>
            </a:r>
            <a:r>
              <a:rPr lang="et-EE" dirty="0" smtClean="0"/>
              <a:t>kombineerida mehhaanilise debridmentiga.</a:t>
            </a:r>
          </a:p>
          <a:p>
            <a:r>
              <a:rPr lang="et-EE" u="sng" dirty="0" smtClean="0"/>
              <a:t>Doksütsükliin</a:t>
            </a:r>
            <a:r>
              <a:rPr lang="et-EE" dirty="0" smtClean="0"/>
              <a:t> – metalloproteinaaside </a:t>
            </a:r>
            <a:r>
              <a:rPr lang="et-EE" dirty="0" smtClean="0"/>
              <a:t>in</a:t>
            </a:r>
            <a:r>
              <a:rPr lang="et-EE" dirty="0"/>
              <a:t>h</a:t>
            </a:r>
            <a:r>
              <a:rPr lang="et-EE" dirty="0" smtClean="0"/>
              <a:t>ibiitor </a:t>
            </a:r>
            <a:r>
              <a:rPr lang="et-EE" dirty="0" smtClean="0"/>
              <a:t>väikestes annustes, </a:t>
            </a:r>
            <a:r>
              <a:rPr lang="en-US" i="1" dirty="0" smtClean="0"/>
              <a:t>host-modulating</a:t>
            </a:r>
            <a:r>
              <a:rPr lang="en-US" dirty="0" smtClean="0"/>
              <a:t>.</a:t>
            </a:r>
          </a:p>
          <a:p>
            <a:r>
              <a:rPr lang="en-US" u="sng" dirty="0" err="1" smtClean="0"/>
              <a:t>Kirurgia</a:t>
            </a:r>
            <a:r>
              <a:rPr lang="en-US" dirty="0" smtClean="0"/>
              <a:t> – </a:t>
            </a:r>
            <a:r>
              <a:rPr lang="en-US" dirty="0" err="1" smtClean="0"/>
              <a:t>kui</a:t>
            </a:r>
            <a:r>
              <a:rPr lang="en-US" dirty="0" smtClean="0"/>
              <a:t> </a:t>
            </a:r>
            <a:r>
              <a:rPr lang="en-US" dirty="0" err="1" smtClean="0"/>
              <a:t>pehmetekudede</a:t>
            </a:r>
            <a:r>
              <a:rPr lang="en-US" dirty="0" smtClean="0"/>
              <a:t> </a:t>
            </a:r>
            <a:r>
              <a:rPr lang="en-US" dirty="0" err="1" smtClean="0"/>
              <a:t>kadumine</a:t>
            </a:r>
            <a:r>
              <a:rPr lang="en-US" dirty="0" smtClean="0"/>
              <a:t> on &gt;5mm.</a:t>
            </a:r>
            <a:endParaRPr lang="et-EE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6454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Aterosklerootiline</a:t>
            </a:r>
            <a:r>
              <a:rPr lang="en-US" dirty="0" smtClean="0"/>
              <a:t> h</a:t>
            </a:r>
            <a:r>
              <a:rPr lang="et-EE" dirty="0" smtClean="0"/>
              <a:t>äire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t-EE" sz="2400" dirty="0"/>
              <a:t>P</a:t>
            </a:r>
            <a:r>
              <a:rPr lang="en-US" sz="2400" dirty="0" err="1" smtClean="0"/>
              <a:t>õletikku</a:t>
            </a:r>
            <a:r>
              <a:rPr lang="et-EE" sz="2400" dirty="0" smtClean="0"/>
              <a:t> (sh.krooniline)  </a:t>
            </a:r>
            <a:r>
              <a:rPr lang="en-US" sz="2400" dirty="0" err="1"/>
              <a:t>peetakse</a:t>
            </a:r>
            <a:r>
              <a:rPr lang="en-US" sz="2400" dirty="0"/>
              <a:t> KVH </a:t>
            </a:r>
            <a:r>
              <a:rPr lang="en-US" sz="2400" dirty="0" err="1"/>
              <a:t>soodustavaks</a:t>
            </a:r>
            <a:r>
              <a:rPr lang="en-US" sz="2400" dirty="0"/>
              <a:t> </a:t>
            </a:r>
            <a:r>
              <a:rPr lang="en-US" sz="2400" dirty="0" err="1" smtClean="0"/>
              <a:t>faktoriks</a:t>
            </a:r>
            <a:r>
              <a:rPr lang="et-EE" sz="2400" dirty="0" smtClean="0"/>
              <a:t>, kuna see võimendab </a:t>
            </a:r>
            <a:r>
              <a:rPr lang="en-US" sz="2400" dirty="0" smtClean="0"/>
              <a:t> </a:t>
            </a:r>
            <a:r>
              <a:rPr lang="en-US" sz="2400" dirty="0" err="1"/>
              <a:t>ateroskleroosi</a:t>
            </a:r>
            <a:r>
              <a:rPr lang="en-US" sz="2400" dirty="0"/>
              <a:t> </a:t>
            </a:r>
            <a:r>
              <a:rPr lang="en-US" sz="2400" dirty="0" err="1" smtClean="0"/>
              <a:t>staadium</a:t>
            </a:r>
            <a:r>
              <a:rPr lang="et-EE" sz="2400" dirty="0" smtClean="0"/>
              <a:t>i</a:t>
            </a:r>
            <a:r>
              <a:rPr lang="en-US" sz="2400" dirty="0" smtClean="0"/>
              <a:t> </a:t>
            </a:r>
            <a:r>
              <a:rPr lang="en-US" sz="2400" dirty="0" err="1"/>
              <a:t>alustades</a:t>
            </a:r>
            <a:r>
              <a:rPr lang="en-US" sz="2400" dirty="0"/>
              <a:t> </a:t>
            </a:r>
            <a:r>
              <a:rPr lang="en-US" sz="2400" dirty="0" err="1"/>
              <a:t>haiguse</a:t>
            </a:r>
            <a:r>
              <a:rPr lang="en-US" sz="2400" dirty="0"/>
              <a:t> </a:t>
            </a:r>
            <a:r>
              <a:rPr lang="en-US" sz="2400" dirty="0" err="1"/>
              <a:t>algatamisest</a:t>
            </a:r>
            <a:r>
              <a:rPr lang="en-US" sz="2400" dirty="0"/>
              <a:t> ja </a:t>
            </a:r>
            <a:r>
              <a:rPr lang="en-US" sz="2400" dirty="0" err="1"/>
              <a:t>progressioonist</a:t>
            </a:r>
            <a:r>
              <a:rPr lang="en-US" sz="2400" dirty="0"/>
              <a:t> </a:t>
            </a:r>
            <a:r>
              <a:rPr lang="en-US" sz="2400" dirty="0" err="1"/>
              <a:t>kuni</a:t>
            </a:r>
            <a:r>
              <a:rPr lang="en-US" sz="2400" dirty="0"/>
              <a:t> </a:t>
            </a:r>
            <a:r>
              <a:rPr lang="en-US" sz="2400" dirty="0" err="1"/>
              <a:t>trombide</a:t>
            </a:r>
            <a:r>
              <a:rPr lang="en-US" sz="2400" dirty="0"/>
              <a:t> </a:t>
            </a:r>
            <a:r>
              <a:rPr lang="en-US" sz="2400" dirty="0" err="1" smtClean="0"/>
              <a:t>te</a:t>
            </a:r>
            <a:r>
              <a:rPr lang="et-EE" sz="2400" dirty="0" smtClean="0"/>
              <a:t>k</a:t>
            </a:r>
            <a:r>
              <a:rPr lang="en-US" sz="2400" dirty="0" err="1" smtClean="0"/>
              <a:t>kimiseni</a:t>
            </a:r>
            <a:r>
              <a:rPr lang="en-US" sz="2400" dirty="0"/>
              <a:t>. </a:t>
            </a:r>
            <a:endParaRPr lang="et-EE" sz="2400" dirty="0"/>
          </a:p>
          <a:p>
            <a:endParaRPr lang="et-EE" sz="2400" dirty="0"/>
          </a:p>
          <a:p>
            <a:r>
              <a:rPr lang="en-US" dirty="0" err="1"/>
              <a:t>Uuringu</a:t>
            </a:r>
            <a:r>
              <a:rPr lang="en-US" dirty="0"/>
              <a:t> j</a:t>
            </a:r>
            <a:r>
              <a:rPr lang="et-EE" dirty="0"/>
              <a:t>ärgi patsientidel parodontiidiga </a:t>
            </a:r>
            <a:r>
              <a:rPr lang="et-EE" dirty="0" smtClean="0"/>
              <a:t>põletiku </a:t>
            </a:r>
            <a:r>
              <a:rPr lang="et-EE" dirty="0"/>
              <a:t>mediaatorite tase on tunduvalt kõrgem (</a:t>
            </a:r>
            <a:r>
              <a:rPr lang="et-EE" dirty="0" smtClean="0"/>
              <a:t>sh</a:t>
            </a:r>
            <a:r>
              <a:rPr lang="et-EE" dirty="0"/>
              <a:t>. CRV – võtab osa endoteeli rakkude </a:t>
            </a:r>
            <a:r>
              <a:rPr lang="et-EE" dirty="0" smtClean="0"/>
              <a:t>destruktisoonist)</a:t>
            </a:r>
            <a:r>
              <a:rPr lang="en-US" dirty="0"/>
              <a:t>, </a:t>
            </a:r>
            <a:r>
              <a:rPr lang="en-US" dirty="0" err="1"/>
              <a:t>samuti</a:t>
            </a:r>
            <a:r>
              <a:rPr lang="en-US" dirty="0"/>
              <a:t> </a:t>
            </a:r>
            <a:r>
              <a:rPr lang="et-EE" dirty="0"/>
              <a:t>ESR, kemokiinid, tsütokiinid (IL-6, IL-8, IL-10, IL-18, TNFa) – esinevad KVH </a:t>
            </a:r>
            <a:r>
              <a:rPr lang="et-EE" dirty="0" smtClean="0"/>
              <a:t>patsientidel</a:t>
            </a:r>
            <a:r>
              <a:rPr lang="et-EE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3627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Aterosklerootiline</a:t>
            </a:r>
            <a:r>
              <a:rPr lang="en-US" dirty="0"/>
              <a:t> h</a:t>
            </a:r>
            <a:r>
              <a:rPr lang="et-EE" dirty="0" smtClean="0"/>
              <a:t>äire(2)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 dirty="0"/>
          </a:p>
          <a:p>
            <a:r>
              <a:rPr lang="et-EE" sz="2400" dirty="0"/>
              <a:t>LDL – madala tihedusega lipoproteiin, peamiselt loomsest rasvast, mis toob endaga </a:t>
            </a:r>
            <a:r>
              <a:rPr lang="et-EE" sz="2400" b="1" dirty="0"/>
              <a:t>lipiidide oksüdeerimist </a:t>
            </a:r>
            <a:r>
              <a:rPr lang="et-EE" sz="2400" dirty="0"/>
              <a:t>ja </a:t>
            </a:r>
            <a:r>
              <a:rPr lang="et-EE" sz="2400" b="1" dirty="0"/>
              <a:t>kumulatsiooni veresoonte seina</a:t>
            </a:r>
            <a:r>
              <a:rPr lang="en-US" sz="2400" dirty="0"/>
              <a:t> -</a:t>
            </a:r>
            <a:r>
              <a:rPr lang="et-EE" sz="2400" dirty="0"/>
              <a:t>&gt; süsteemne </a:t>
            </a:r>
            <a:r>
              <a:rPr lang="et-EE" sz="2400" dirty="0" smtClean="0"/>
              <a:t>arteriaalne </a:t>
            </a:r>
            <a:r>
              <a:rPr lang="et-EE" sz="2400" dirty="0"/>
              <a:t>hüpertensioon, tromboos, mittestabiilne </a:t>
            </a:r>
            <a:r>
              <a:rPr lang="et-EE" sz="2400" i="1" dirty="0"/>
              <a:t>angina pectoris</a:t>
            </a:r>
            <a:r>
              <a:rPr lang="et-EE" sz="2400" dirty="0"/>
              <a:t>, müokardi infarkt, insult -&gt; sõltuvad lipiidide tasemest veres</a:t>
            </a:r>
            <a:r>
              <a:rPr lang="et-EE" sz="2400" dirty="0" smtClean="0"/>
              <a:t>.</a:t>
            </a:r>
          </a:p>
          <a:p>
            <a:endParaRPr lang="et-EE" sz="2400" dirty="0"/>
          </a:p>
          <a:p>
            <a:r>
              <a:rPr lang="et-EE" sz="2400" dirty="0"/>
              <a:t>Preventsiooniks </a:t>
            </a:r>
            <a:r>
              <a:rPr lang="et-EE" sz="2400" b="1" dirty="0"/>
              <a:t>on piirata rasvarikka </a:t>
            </a:r>
            <a:r>
              <a:rPr lang="et-EE" sz="2400" dirty="0"/>
              <a:t>toidu tarbimist ja farmakoloogiliselt </a:t>
            </a:r>
            <a:r>
              <a:rPr lang="et-EE" sz="2400" b="1" dirty="0"/>
              <a:t>vähendada LDL </a:t>
            </a:r>
            <a:r>
              <a:rPr lang="et-EE" sz="2400" dirty="0"/>
              <a:t>kolesterooli veres. </a:t>
            </a:r>
            <a:endParaRPr lang="ru-RU" sz="2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79160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Parodontiit</a:t>
            </a:r>
            <a:r>
              <a:rPr lang="en-US" dirty="0" smtClean="0"/>
              <a:t> ja </a:t>
            </a:r>
            <a:r>
              <a:rPr lang="en-US" dirty="0" err="1" smtClean="0"/>
              <a:t>ateroskleroos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2194560"/>
                <a:ext cx="7526215" cy="4452425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Suurenenud </a:t>
                </a:r>
                <a:r>
                  <a:rPr lang="en-US" dirty="0" err="1" smtClean="0"/>
                  <a:t>karotiidarteri</a:t>
                </a:r>
                <a:r>
                  <a:rPr lang="en-US" dirty="0" smtClean="0"/>
                  <a:t> </a:t>
                </a:r>
                <a:r>
                  <a:rPr lang="en-US" i="1" dirty="0" smtClean="0">
                    <a:solidFill>
                      <a:srgbClr val="FF0000"/>
                    </a:solidFill>
                  </a:rPr>
                  <a:t>intima-media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paksus</a:t>
                </a:r>
                <a:r>
                  <a:rPr lang="et-EE" dirty="0"/>
                  <a:t> </a:t>
                </a:r>
                <a:r>
                  <a:rPr lang="et-EE" dirty="0" smtClean="0"/>
                  <a:t>sageli ilmneb parodondihaigusega patsientidel, mis viitab sellele, et </a:t>
                </a:r>
                <a:r>
                  <a:rPr lang="et-EE" b="1" dirty="0" smtClean="0"/>
                  <a:t>subkliiniline ateroskleroos </a:t>
                </a:r>
                <a:r>
                  <a:rPr lang="en-US" b="1" dirty="0" smtClean="0"/>
                  <a:t> </a:t>
                </a:r>
                <a:r>
                  <a:rPr lang="et-EE" b="1" dirty="0" smtClean="0"/>
                  <a:t>esineb paljudel patsiendidel, kellel on parodontiit</a:t>
                </a:r>
                <a:r>
                  <a:rPr lang="et-EE" dirty="0" smtClean="0"/>
                  <a:t>.</a:t>
                </a:r>
              </a:p>
              <a:p>
                <a:r>
                  <a:rPr lang="en-US" b="1" i="1" u="sng" dirty="0" err="1" smtClean="0"/>
                  <a:t>Direktset</a:t>
                </a:r>
                <a:r>
                  <a:rPr lang="et-EE" dirty="0" smtClean="0"/>
                  <a:t> seost parodontiidi ja ateroskleroosi vahel pole leitud, kuid </a:t>
                </a:r>
                <a:r>
                  <a:rPr lang="et-EE" i="1" dirty="0" smtClean="0"/>
                  <a:t>arvatakse</a:t>
                </a:r>
                <a:r>
                  <a:rPr lang="et-EE" dirty="0" smtClean="0"/>
                  <a:t> , et  </a:t>
                </a:r>
                <a:r>
                  <a:rPr lang="et-EE" dirty="0" smtClean="0">
                    <a:solidFill>
                      <a:srgbClr val="FF0000"/>
                    </a:solidFill>
                  </a:rPr>
                  <a:t>(1)</a:t>
                </a:r>
                <a:r>
                  <a:rPr lang="et-EE" dirty="0" smtClean="0"/>
                  <a:t>keskmine ja kaugelearenenud </a:t>
                </a:r>
                <a:r>
                  <a:rPr lang="et-EE" b="1" dirty="0" smtClean="0"/>
                  <a:t>parodontiit põhjustab süsteemset põletikku</a:t>
                </a:r>
                <a:r>
                  <a:rPr lang="et-EE" dirty="0" smtClean="0"/>
                  <a:t> (CRV ja teiste biomarkerite tõusu</a:t>
                </a:r>
                <a:r>
                  <a:rPr lang="et-EE" dirty="0"/>
                  <a:t>-&gt; kahjustub </a:t>
                </a:r>
                <a:r>
                  <a:rPr lang="et-EE" dirty="0" smtClean="0"/>
                  <a:t>epiteel),</a:t>
                </a:r>
              </a:p>
              <a:p>
                <a:pPr marL="0" indent="0">
                  <a:buNone/>
                </a:pPr>
                <a:r>
                  <a:rPr lang="et-EE" dirty="0" smtClean="0">
                    <a:solidFill>
                      <a:srgbClr val="FF0000"/>
                    </a:solidFill>
                  </a:rPr>
                  <a:t> (2)</a:t>
                </a:r>
                <a:r>
                  <a:rPr lang="et-EE" dirty="0" smtClean="0"/>
                  <a:t>ravimata </a:t>
                </a:r>
                <a:r>
                  <a:rPr lang="et-EE" dirty="0"/>
                  <a:t>parodontiidi puhul taskudes leidub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t-EE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t-EE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t-EE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sup>
                    </m:sSup>
                  </m:oMath>
                </a14:m>
                <a:r>
                  <a:rPr lang="et-EE" sz="1400" dirty="0" smtClean="0"/>
                  <a:t> 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t-EE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t-EE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t-EE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sup>
                    </m:sSup>
                  </m:oMath>
                </a14:m>
                <a:r>
                  <a:rPr lang="et-EE" dirty="0" smtClean="0"/>
                  <a:t> G- baktereid ja neid samu võib leida aterosklerootilistes naastudes.</a:t>
                </a:r>
              </a:p>
              <a:p>
                <a:pPr marL="0" indent="0">
                  <a:buNone/>
                </a:pPr>
                <a:endParaRPr lang="et-EE" dirty="0"/>
              </a:p>
              <a:p>
                <a:endParaRPr lang="et-EE" dirty="0" smtClean="0"/>
              </a:p>
              <a:p>
                <a:r>
                  <a:rPr lang="en-US" b="1" i="1" u="sng" dirty="0" err="1" smtClean="0"/>
                  <a:t>Indirekt</a:t>
                </a:r>
                <a:r>
                  <a:rPr lang="et-EE" b="1" i="1" u="sng" dirty="0" smtClean="0"/>
                  <a:t>ne</a:t>
                </a:r>
                <a:r>
                  <a:rPr lang="en-US" b="1" i="1" u="sng" dirty="0" smtClean="0"/>
                  <a:t> </a:t>
                </a:r>
                <a:r>
                  <a:rPr lang="en-US" b="1" i="1" u="sng" dirty="0" err="1" smtClean="0"/>
                  <a:t>seos</a:t>
                </a:r>
                <a:r>
                  <a:rPr lang="et-EE" b="1" i="1" u="sng" dirty="0" smtClean="0"/>
                  <a:t>: </a:t>
                </a:r>
                <a:r>
                  <a:rPr lang="et-EE" dirty="0" smtClean="0"/>
                  <a:t>parodontiidi ja ateroskleroosi vahel on ühised riskifatkorid: </a:t>
                </a:r>
                <a:r>
                  <a:rPr lang="et-EE" i="1" dirty="0" smtClean="0"/>
                  <a:t>diabetes mellitus</a:t>
                </a:r>
                <a:r>
                  <a:rPr lang="et-EE" dirty="0" smtClean="0"/>
                  <a:t>, suitsetamine, rasvumus, düslipideemia, hüpertensioon.</a:t>
                </a:r>
              </a:p>
              <a:p>
                <a:pPr marL="0" indent="0">
                  <a:buNone/>
                </a:pPr>
                <a:endParaRPr lang="et-EE" b="1" i="1" u="sng" dirty="0" smtClean="0"/>
              </a:p>
              <a:p>
                <a:endParaRPr lang="et-EE" dirty="0"/>
              </a:p>
              <a:p>
                <a:endParaRPr lang="et-EE" dirty="0" smtClean="0"/>
              </a:p>
              <a:p>
                <a:endParaRPr lang="et-EE" dirty="0"/>
              </a:p>
              <a:p>
                <a:pPr marL="0" indent="0">
                  <a:buNone/>
                </a:pPr>
                <a:endParaRPr lang="et-EE" dirty="0" smtClean="0"/>
              </a:p>
              <a:p>
                <a:endParaRPr lang="et-EE" dirty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2194560"/>
                <a:ext cx="7526215" cy="4452425"/>
              </a:xfrm>
              <a:blipFill>
                <a:blip r:embed="rId3"/>
                <a:stretch>
                  <a:fillRect l="-891" t="-2055" r="-1297" b="-95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l="15556" t="45508" r="60286" b="24218"/>
          <a:stretch/>
        </p:blipFill>
        <p:spPr>
          <a:xfrm>
            <a:off x="7932786" y="2743200"/>
            <a:ext cx="3954414" cy="278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70658"/>
      </p:ext>
    </p:extLst>
  </p:cSld>
  <p:clrMapOvr>
    <a:masterClrMapping/>
  </p:clrMapOvr>
</p:sld>
</file>

<file path=ppt/theme/theme1.xml><?xml version="1.0" encoding="utf-8"?>
<a:theme xmlns:a="http://schemas.openxmlformats.org/drawingml/2006/main" name="След самолета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Другая 1">
      <a:majorFont>
        <a:latin typeface="Cambria"/>
        <a:ea typeface=""/>
        <a:cs typeface=""/>
      </a:majorFont>
      <a:minorFont>
        <a:latin typeface="Cambria"/>
        <a:ea typeface=""/>
        <a:cs typeface="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TM04033937[[fn=След самолета]]</Template>
  <TotalTime>12074</TotalTime>
  <Words>838</Words>
  <Application>Microsoft Office PowerPoint</Application>
  <PresentationFormat>Широкоэкранный</PresentationFormat>
  <Paragraphs>90</Paragraphs>
  <Slides>11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Cambria</vt:lpstr>
      <vt:lpstr>Cambria Math</vt:lpstr>
      <vt:lpstr>След самолета</vt:lpstr>
      <vt:lpstr>Parodontiit ja ateroskleroos</vt:lpstr>
      <vt:lpstr>Sissejuhatus</vt:lpstr>
      <vt:lpstr>Parodontiit</vt:lpstr>
      <vt:lpstr>Patofüsioloogia</vt:lpstr>
      <vt:lpstr>Riskifaktorid</vt:lpstr>
      <vt:lpstr>Ravi</vt:lpstr>
      <vt:lpstr>Aterosklerootiline häire</vt:lpstr>
      <vt:lpstr>Aterosklerootiline häire(2)</vt:lpstr>
      <vt:lpstr>Parodontiit ja ateroskleroos</vt:lpstr>
      <vt:lpstr>Kliinilised soovitused:</vt:lpstr>
      <vt:lpstr>Kasutatud kirjandus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Parodontiit ja ateroskleroos</dc:title>
  <dc:creator>Jana J.</dc:creator>
  <cp:lastModifiedBy>Jana J.</cp:lastModifiedBy>
  <cp:revision>70</cp:revision>
  <dcterms:created xsi:type="dcterms:W3CDTF">2018-03-15T18:12:49Z</dcterms:created>
  <dcterms:modified xsi:type="dcterms:W3CDTF">2018-05-16T12:16:27Z</dcterms:modified>
</cp:coreProperties>
</file>